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19"/>
  </p:notesMasterIdLst>
  <p:sldIdLst>
    <p:sldId id="257" r:id="rId5"/>
    <p:sldId id="262" r:id="rId6"/>
    <p:sldId id="265" r:id="rId7"/>
    <p:sldId id="266" r:id="rId8"/>
    <p:sldId id="267" r:id="rId9"/>
    <p:sldId id="268" r:id="rId10"/>
    <p:sldId id="269" r:id="rId11"/>
    <p:sldId id="272" r:id="rId12"/>
    <p:sldId id="273" r:id="rId13"/>
    <p:sldId id="274" r:id="rId14"/>
    <p:sldId id="275" r:id="rId15"/>
    <p:sldId id="276" r:id="rId16"/>
    <p:sldId id="277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bio Nozoy" initials="FN" lastIdx="7" clrIdx="0">
    <p:extLst>
      <p:ext uri="{19B8F6BF-5375-455C-9EA6-DF929625EA0E}">
        <p15:presenceInfo xmlns:p15="http://schemas.microsoft.com/office/powerpoint/2012/main" userId="2765c0ada1cc8c9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3722"/>
    <a:srgbClr val="344529"/>
    <a:srgbClr val="2B39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79532" autoAdjust="0"/>
  </p:normalViewPr>
  <p:slideViewPr>
    <p:cSldViewPr snapToGrid="0">
      <p:cViewPr varScale="1">
        <p:scale>
          <a:sx n="91" d="100"/>
          <a:sy n="91" d="100"/>
        </p:scale>
        <p:origin x="11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6T06:12:47.294" idx="1">
    <p:pos x="10" y="10"/>
    <p:text>DataScience pays high salary. Most desired professionals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6T07:22:36.261" idx="6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26T07:22:56.478" idx="7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F29067-D740-4C68-AD52-1C6F9AD4AE30}" type="datetimeFigureOut">
              <a:rPr lang="pt-BR" smtClean="0"/>
              <a:t>27/05/2021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4942D-9D81-432C-B5B6-C0A942F435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643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Destaques para:</a:t>
            </a:r>
          </a:p>
          <a:p>
            <a:r>
              <a:rPr lang="pt-BR" dirty="0"/>
              <a:t>Curiosidade... Tem que ficar perguntando o por que?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Frequentemente vai expor </a:t>
            </a:r>
            <a:r>
              <a:rPr lang="pt-BR" dirty="0" err="1"/>
              <a:t>idéias</a:t>
            </a:r>
            <a:r>
              <a:rPr lang="pt-BR" dirty="0"/>
              <a:t> para o C-</a:t>
            </a:r>
            <a:r>
              <a:rPr lang="pt-BR" dirty="0" err="1"/>
              <a:t>Suite</a:t>
            </a:r>
            <a:endParaRPr lang="pt-BR" dirty="0"/>
          </a:p>
          <a:p>
            <a:r>
              <a:rPr lang="pt-BR" dirty="0"/>
              <a:t>Tem que ter bom skill em estatística (media, mediana, moda, desvio padrão, análise combinatória, probabilidade, </a:t>
            </a:r>
            <a:r>
              <a:rPr lang="pt-BR" dirty="0" err="1"/>
              <a:t>etc</a:t>
            </a:r>
            <a:r>
              <a:rPr lang="pt-BR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5108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CD C:\Users\Fabio\Coursera_Capstone</a:t>
            </a:r>
          </a:p>
          <a:p>
            <a:r>
              <a:rPr lang="pt-BR" dirty="0" err="1"/>
              <a:t>Jupyter</a:t>
            </a:r>
            <a:r>
              <a:rPr lang="pt-BR" dirty="0"/>
              <a:t> notebook</a:t>
            </a:r>
          </a:p>
          <a:p>
            <a:r>
              <a:rPr lang="pt-BR" dirty="0"/>
              <a:t>Multilinear </a:t>
            </a:r>
            <a:r>
              <a:rPr lang="pt-BR" dirty="0" err="1"/>
              <a:t>regression</a:t>
            </a:r>
            <a:endParaRPr lang="pt-BR" dirty="0"/>
          </a:p>
          <a:p>
            <a:r>
              <a:rPr lang="pt-BR" dirty="0" err="1"/>
              <a:t>Restaurant</a:t>
            </a:r>
            <a:r>
              <a:rPr lang="pt-BR" dirty="0"/>
              <a:t> </a:t>
            </a:r>
            <a:r>
              <a:rPr lang="pt-BR" dirty="0" err="1"/>
              <a:t>supply</a:t>
            </a:r>
            <a:endParaRPr lang="pt-BR" dirty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0358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Um dia o gerente da Target recebe um cliente reclamando:</a:t>
            </a:r>
          </a:p>
          <a:p>
            <a:pPr marL="171450" indent="-171450">
              <a:buFontTx/>
              <a:buChar char="-"/>
            </a:pPr>
            <a:r>
              <a:rPr lang="pt-BR" dirty="0"/>
              <a:t>Pare de enviar propaganda de produtos de gestantes e bebes para a minha filha. Ela ainda está na faculdade e precisa ter foco nos estudos</a:t>
            </a:r>
          </a:p>
          <a:p>
            <a:pPr marL="0" indent="0">
              <a:buFontTx/>
              <a:buNone/>
            </a:pPr>
            <a:r>
              <a:rPr lang="pt-BR" dirty="0"/>
              <a:t>O gerente se desculpou, prometeu que isso não ocorreria mais</a:t>
            </a:r>
          </a:p>
          <a:p>
            <a:pPr marL="0" indent="0">
              <a:buFontTx/>
              <a:buNone/>
            </a:pPr>
            <a:r>
              <a:rPr lang="pt-BR" dirty="0"/>
              <a:t>Depois de uma semana ainda incomodado com a situação, ligou para o cliente para se desculpar mais uma vez e ouviu o seguinte do pai:</a:t>
            </a:r>
          </a:p>
          <a:p>
            <a:pPr marL="0" indent="0">
              <a:buFontTx/>
              <a:buNone/>
            </a:pPr>
            <a:r>
              <a:rPr lang="pt-BR" dirty="0"/>
              <a:t>-olha! Dessa vez quem tem que se desculpar sou eu. Parece que eu sou o último a saber das coisas.</a:t>
            </a:r>
          </a:p>
          <a:p>
            <a:pPr marL="0" indent="0">
              <a:buFontTx/>
              <a:buNone/>
            </a:pPr>
            <a:r>
              <a:rPr lang="pt-BR" dirty="0"/>
              <a:t>A </a:t>
            </a:r>
            <a:r>
              <a:rPr lang="pt-BR" dirty="0" err="1"/>
              <a:t>fiha</a:t>
            </a:r>
            <a:r>
              <a:rPr lang="pt-BR" dirty="0"/>
              <a:t> estava grávida...</a:t>
            </a:r>
          </a:p>
          <a:p>
            <a:pPr marL="0" indent="0">
              <a:buFontTx/>
              <a:buNone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7717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uso crescente de dados é real. Basta ver a receita da Azure e do AWS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0768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Mostrar:</a:t>
            </a:r>
          </a:p>
          <a:p>
            <a:r>
              <a:rPr lang="pt-BR" dirty="0"/>
              <a:t>1. DOS &gt; </a:t>
            </a:r>
            <a:r>
              <a:rPr lang="pt-BR" dirty="0" err="1"/>
              <a:t>python</a:t>
            </a:r>
            <a:endParaRPr lang="pt-BR" dirty="0"/>
          </a:p>
          <a:p>
            <a:r>
              <a:rPr lang="pt-BR" dirty="0"/>
              <a:t>1.1 1+1</a:t>
            </a:r>
          </a:p>
          <a:p>
            <a:r>
              <a:rPr lang="pt-BR" dirty="0"/>
              <a:t>1.2 print</a:t>
            </a:r>
          </a:p>
          <a:p>
            <a:r>
              <a:rPr lang="pt-BR" dirty="0"/>
              <a:t>1.3 lista</a:t>
            </a:r>
          </a:p>
          <a:p>
            <a:r>
              <a:rPr lang="pt-BR" dirty="0"/>
              <a:t>1.4 for da lista</a:t>
            </a:r>
          </a:p>
          <a:p>
            <a:r>
              <a:rPr lang="pt-BR" dirty="0"/>
              <a:t>1.5 </a:t>
            </a:r>
            <a:r>
              <a:rPr lang="pt-BR" dirty="0" err="1"/>
              <a:t>notepad</a:t>
            </a:r>
            <a:r>
              <a:rPr lang="pt-BR" dirty="0"/>
              <a:t>++</a:t>
            </a:r>
          </a:p>
          <a:p>
            <a:r>
              <a:rPr lang="pt-BR" dirty="0"/>
              <a:t>1.6 </a:t>
            </a:r>
            <a:r>
              <a:rPr lang="pt-BR" dirty="0" err="1"/>
              <a:t>def</a:t>
            </a:r>
            <a:endParaRPr lang="pt-BR" dirty="0"/>
          </a:p>
          <a:p>
            <a:r>
              <a:rPr lang="pt-BR" dirty="0"/>
              <a:t>1.7 mostrar o </a:t>
            </a:r>
            <a:r>
              <a:rPr lang="pt-BR" dirty="0" err="1"/>
              <a:t>colab</a:t>
            </a:r>
            <a:endParaRPr lang="pt-BR" dirty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6803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Modelo </a:t>
            </a:r>
            <a:r>
              <a:rPr lang="pt-BR" dirty="0" err="1"/>
              <a:t>empirico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7495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079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Vamos construir a </a:t>
            </a:r>
            <a:r>
              <a:rPr lang="pt-BR" dirty="0" err="1"/>
              <a:t>idéia</a:t>
            </a:r>
            <a:r>
              <a:rPr lang="pt-BR" dirty="0"/>
              <a:t> do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com um modelo simples y=</a:t>
            </a:r>
            <a:r>
              <a:rPr lang="pt-BR" dirty="0" err="1"/>
              <a:t>a+bx</a:t>
            </a:r>
            <a:endParaRPr lang="pt-BR" dirty="0"/>
          </a:p>
          <a:p>
            <a:r>
              <a:rPr lang="pt-BR" dirty="0"/>
              <a:t>.</a:t>
            </a:r>
            <a:r>
              <a:rPr lang="pt-BR" dirty="0" err="1"/>
              <a:t>pre-trained</a:t>
            </a:r>
            <a:r>
              <a:rPr lang="pt-BR" dirty="0"/>
              <a:t> model = dado a amostra de dados, o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descobre qual é a equação</a:t>
            </a:r>
          </a:p>
          <a:p>
            <a:r>
              <a:rPr lang="pt-BR" dirty="0"/>
              <a:t>.pra que? dado um valor de X qualquer, o </a:t>
            </a:r>
            <a:r>
              <a:rPr lang="pt-BR" dirty="0" err="1"/>
              <a:t>pre-trained</a:t>
            </a:r>
            <a:r>
              <a:rPr lang="pt-BR" dirty="0"/>
              <a:t> model advinha o Y com alguma margem de erro</a:t>
            </a:r>
            <a:br>
              <a:rPr lang="pt-BR" dirty="0"/>
            </a:br>
            <a:r>
              <a:rPr lang="pt-BR" dirty="0"/>
              <a:t>.como ele calcula a margem de erro? Usando </a:t>
            </a:r>
            <a:r>
              <a:rPr lang="pt-BR" dirty="0" err="1"/>
              <a:t>clustering</a:t>
            </a:r>
            <a:r>
              <a:rPr lang="pt-BR" dirty="0"/>
              <a:t>, ou seja, separa a massa de dados para treinar e testar e determinar o acerto</a:t>
            </a:r>
          </a:p>
          <a:p>
            <a:r>
              <a:rPr lang="pt-BR" dirty="0"/>
              <a:t>... Lembrando que a metodologia pede feedback no ultimo </a:t>
            </a:r>
            <a:r>
              <a:rPr lang="pt-BR" dirty="0" err="1"/>
              <a:t>step</a:t>
            </a:r>
            <a:r>
              <a:rPr lang="pt-BR" dirty="0"/>
              <a:t>, e devolve o “feedback” para o “modelo”</a:t>
            </a:r>
          </a:p>
          <a:p>
            <a:endParaRPr lang="pt-BR" dirty="0"/>
          </a:p>
          <a:p>
            <a:r>
              <a:rPr lang="pt-BR" dirty="0"/>
              <a:t>Citar o modelo da tesla</a:t>
            </a:r>
          </a:p>
          <a:p>
            <a:r>
              <a:rPr lang="pt-BR" dirty="0" err="1"/>
              <a:t>Veiculos</a:t>
            </a:r>
            <a:r>
              <a:rPr lang="pt-BR" dirty="0"/>
              <a:t> equipados sensores e câmeras desde o primeiro carro... </a:t>
            </a:r>
          </a:p>
          <a:p>
            <a:r>
              <a:rPr lang="pt-BR" dirty="0"/>
              <a:t>No principio era somente o </a:t>
            </a:r>
            <a:r>
              <a:rPr lang="pt-BR" dirty="0" err="1"/>
              <a:t>automatic</a:t>
            </a:r>
            <a:r>
              <a:rPr lang="pt-BR" dirty="0"/>
              <a:t> </a:t>
            </a:r>
            <a:r>
              <a:rPr lang="pt-BR" dirty="0" err="1"/>
              <a:t>lane</a:t>
            </a:r>
            <a:r>
              <a:rPr lang="pt-BR" dirty="0"/>
              <a:t> </a:t>
            </a:r>
            <a:r>
              <a:rPr lang="pt-BR" dirty="0" err="1"/>
              <a:t>change</a:t>
            </a:r>
            <a:r>
              <a:rPr lang="pt-BR" dirty="0"/>
              <a:t>, agora </a:t>
            </a:r>
            <a:r>
              <a:rPr lang="pt-BR" dirty="0" err="1"/>
              <a:t>vc</a:t>
            </a:r>
            <a:r>
              <a:rPr lang="pt-BR" dirty="0"/>
              <a:t> entra no carro em um estacionamento em </a:t>
            </a:r>
            <a:r>
              <a:rPr lang="pt-BR" dirty="0" err="1"/>
              <a:t>los</a:t>
            </a:r>
            <a:r>
              <a:rPr lang="pt-BR" dirty="0"/>
              <a:t> </a:t>
            </a:r>
            <a:r>
              <a:rPr lang="pt-BR" dirty="0" err="1"/>
              <a:t>angeles</a:t>
            </a:r>
            <a:r>
              <a:rPr lang="pt-BR" dirty="0"/>
              <a:t> e o carro dirige sozinho até um estacionamento em NY</a:t>
            </a:r>
          </a:p>
          <a:p>
            <a:endParaRPr lang="pt-BR" dirty="0"/>
          </a:p>
          <a:p>
            <a:r>
              <a:rPr lang="pt-BR" dirty="0"/>
              <a:t>Hora da revisão:</a:t>
            </a:r>
          </a:p>
          <a:p>
            <a:r>
              <a:rPr lang="pt-BR" dirty="0"/>
              <a:t>A partir de uma massa de dados, é feito um </a:t>
            </a:r>
            <a:r>
              <a:rPr lang="pt-BR" dirty="0" err="1"/>
              <a:t>clustering</a:t>
            </a:r>
            <a:r>
              <a:rPr lang="pt-BR" dirty="0"/>
              <a:t> para separar dados para treinar e dados para validar (</a:t>
            </a:r>
            <a:r>
              <a:rPr lang="pt-BR" dirty="0" err="1"/>
              <a:t>clustering</a:t>
            </a:r>
            <a:r>
              <a:rPr lang="pt-BR" dirty="0"/>
              <a:t> é um </a:t>
            </a:r>
            <a:r>
              <a:rPr lang="pt-BR" dirty="0" err="1"/>
              <a:t>pre</a:t>
            </a:r>
            <a:r>
              <a:rPr lang="pt-BR" dirty="0"/>
              <a:t> </a:t>
            </a:r>
            <a:r>
              <a:rPr lang="pt-BR" dirty="0" err="1"/>
              <a:t>trained</a:t>
            </a:r>
            <a:r>
              <a:rPr lang="pt-BR" dirty="0"/>
              <a:t> model também)</a:t>
            </a:r>
          </a:p>
          <a:p>
            <a:r>
              <a:rPr lang="pt-BR" dirty="0"/>
              <a:t>A partir de uma análise dos dados, se determina que tipo de solução de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será adotado</a:t>
            </a:r>
          </a:p>
          <a:p>
            <a:r>
              <a:rPr lang="pt-BR" dirty="0"/>
              <a:t>Submete-se os dados de treino a solução de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escolhida</a:t>
            </a:r>
          </a:p>
          <a:p>
            <a:r>
              <a:rPr lang="pt-BR" dirty="0"/>
              <a:t>Faz validação com os dados de validação, calcula-se a eficiência do modelo para saber se está aceitável</a:t>
            </a:r>
          </a:p>
          <a:p>
            <a:r>
              <a:rPr lang="pt-BR" dirty="0"/>
              <a:t>Manda para “produção”, colhe-se feedback em produção (ou seja, dados) e alimenta o modelo novamente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1199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Ao invés de uma equação de x=y</a:t>
            </a:r>
          </a:p>
          <a:p>
            <a:r>
              <a:rPr lang="pt-BR" dirty="0"/>
              <a:t>Seria y=x(</a:t>
            </a:r>
            <a:r>
              <a:rPr lang="pt-BR" dirty="0" err="1"/>
              <a:t>algumacoisa</a:t>
            </a:r>
            <a:r>
              <a:rPr lang="pt-BR" dirty="0"/>
              <a:t>)z</a:t>
            </a:r>
          </a:p>
          <a:p>
            <a:r>
              <a:rPr lang="pt-BR" dirty="0"/>
              <a:t>Exemplo dado a potencia e o peso, qual o consumo do veiculo?</a:t>
            </a:r>
          </a:p>
          <a:p>
            <a:endParaRPr lang="pt-BR" dirty="0"/>
          </a:p>
          <a:p>
            <a:r>
              <a:rPr lang="pt-BR" dirty="0"/>
              <a:t>Vamos para o </a:t>
            </a:r>
            <a:r>
              <a:rPr lang="pt-BR" dirty="0" err="1"/>
              <a:t>Jupyter</a:t>
            </a:r>
            <a:r>
              <a:rPr lang="pt-BR" dirty="0"/>
              <a:t>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5818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CD C:\Users\Fabio\Coursera_Capstone</a:t>
            </a:r>
          </a:p>
          <a:p>
            <a:r>
              <a:rPr lang="pt-BR" dirty="0" err="1"/>
              <a:t>Jupyter</a:t>
            </a:r>
            <a:r>
              <a:rPr lang="pt-BR" dirty="0"/>
              <a:t> notebook</a:t>
            </a:r>
          </a:p>
          <a:p>
            <a:r>
              <a:rPr lang="pt-BR" dirty="0"/>
              <a:t>Multilinear </a:t>
            </a:r>
            <a:r>
              <a:rPr lang="pt-BR" dirty="0" err="1"/>
              <a:t>regression</a:t>
            </a:r>
            <a:endParaRPr lang="pt-BR" dirty="0"/>
          </a:p>
          <a:p>
            <a:r>
              <a:rPr lang="pt-BR" dirty="0" err="1"/>
              <a:t>Restaurant</a:t>
            </a:r>
            <a:r>
              <a:rPr lang="pt-BR" dirty="0"/>
              <a:t> </a:t>
            </a:r>
            <a:r>
              <a:rPr lang="pt-BR" dirty="0" err="1"/>
              <a:t>supply</a:t>
            </a:r>
            <a:endParaRPr lang="pt-BR" dirty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84942D-9D81-432C-B5B6-C0A942F435D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9787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5/27/2021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comments" Target="../comments/commen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Data Science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Fabio Nozoy May-2021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D59E9-E290-4392-BCBB-105F64AEF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Machine</a:t>
            </a:r>
            <a:r>
              <a:rPr lang="pt-BR" dirty="0"/>
              <a:t>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3F8A2-720C-4C70-9C91-6182BFD5B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2400" dirty="0">
                <a:effectLst/>
                <a:latin typeface="Calibri" panose="020F0502020204030204" pitchFamily="34" charset="0"/>
              </a:rPr>
              <a:t>Linear 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regression</a:t>
            </a:r>
            <a:endParaRPr lang="pt-BR" sz="2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2400" dirty="0">
                <a:effectLst/>
                <a:latin typeface="Calibri" panose="020F0502020204030204" pitchFamily="34" charset="0"/>
              </a:rPr>
              <a:t>  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Simple</a:t>
            </a:r>
            <a:r>
              <a:rPr lang="pt-BR" sz="2400" dirty="0">
                <a:effectLst/>
                <a:latin typeface="Calibri" panose="020F0502020204030204" pitchFamily="34" charset="0"/>
              </a:rPr>
              <a:t> linear 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regression</a:t>
            </a:r>
            <a:endParaRPr lang="pt-BR" sz="2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2400" dirty="0">
                <a:effectLst/>
                <a:latin typeface="Calibri" panose="020F0502020204030204" pitchFamily="34" charset="0"/>
              </a:rPr>
              <a:t>  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Multi</a:t>
            </a:r>
            <a:r>
              <a:rPr lang="pt-BR" sz="2400" dirty="0">
                <a:effectLst/>
                <a:latin typeface="Calibri" panose="020F0502020204030204" pitchFamily="34" charset="0"/>
              </a:rPr>
              <a:t> linear 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regression</a:t>
            </a:r>
            <a:endParaRPr lang="pt-BR" sz="2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2400" dirty="0">
                <a:effectLst/>
                <a:latin typeface="Calibri" panose="020F0502020204030204" pitchFamily="34" charset="0"/>
              </a:rPr>
              <a:t>  Polinomial  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regression</a:t>
            </a:r>
            <a:endParaRPr lang="pt-BR" sz="2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2400" dirty="0">
                <a:effectLst/>
                <a:latin typeface="Calibri" panose="020F0502020204030204" pitchFamily="34" charset="0"/>
              </a:rPr>
              <a:t>Non linear 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regression</a:t>
            </a:r>
            <a:endParaRPr lang="pt-BR" sz="2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2400" dirty="0">
                <a:effectLst/>
                <a:latin typeface="Calibri" panose="020F0502020204030204" pitchFamily="34" charset="0"/>
              </a:rPr>
              <a:t>K-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Nearest</a:t>
            </a:r>
            <a:endParaRPr lang="pt-BR" sz="2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2400" dirty="0" err="1">
                <a:effectLst/>
                <a:latin typeface="Calibri" panose="020F0502020204030204" pitchFamily="34" charset="0"/>
              </a:rPr>
              <a:t>Decision</a:t>
            </a:r>
            <a:r>
              <a:rPr lang="pt-BR" sz="2400" dirty="0">
                <a:effectLst/>
                <a:latin typeface="Calibri" panose="020F0502020204030204" pitchFamily="34" charset="0"/>
              </a:rPr>
              <a:t> 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Tree</a:t>
            </a:r>
            <a:endParaRPr lang="pt-BR" sz="2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2400" dirty="0" err="1">
                <a:effectLst/>
                <a:latin typeface="Calibri" panose="020F0502020204030204" pitchFamily="34" charset="0"/>
              </a:rPr>
              <a:t>Logistic</a:t>
            </a:r>
            <a:r>
              <a:rPr lang="pt-BR" sz="2400" dirty="0">
                <a:effectLst/>
                <a:latin typeface="Calibri" panose="020F0502020204030204" pitchFamily="34" charset="0"/>
              </a:rPr>
              <a:t> 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Regression</a:t>
            </a:r>
            <a:endParaRPr lang="pt-BR" sz="2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pt-BR" sz="2400" dirty="0">
                <a:effectLst/>
                <a:latin typeface="Calibri" panose="020F0502020204030204" pitchFamily="34" charset="0"/>
              </a:rPr>
              <a:t>K-</a:t>
            </a:r>
            <a:r>
              <a:rPr lang="pt-BR" sz="2400" dirty="0" err="1">
                <a:effectLst/>
                <a:latin typeface="Calibri" panose="020F0502020204030204" pitchFamily="34" charset="0"/>
              </a:rPr>
              <a:t>mean</a:t>
            </a:r>
            <a:endParaRPr lang="pt-BR" sz="2400" dirty="0">
              <a:effectLst/>
              <a:latin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769DC4-B793-4756-A273-0DA234791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730" y="1864728"/>
            <a:ext cx="6307632" cy="371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293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17B83-6F80-4B4C-8A1D-3EC6153AE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Simple</a:t>
            </a:r>
            <a:r>
              <a:rPr lang="pt-BR" dirty="0"/>
              <a:t> linear </a:t>
            </a:r>
            <a:r>
              <a:rPr lang="pt-BR" dirty="0" err="1"/>
              <a:t>regression</a:t>
            </a:r>
            <a:endParaRPr lang="pt-BR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A7BABD9-2271-4558-8F66-2C9065D37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87480" y="2325951"/>
            <a:ext cx="5314213" cy="346229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053E15-E680-43BE-AD02-9151AD85DC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935" y="2235793"/>
            <a:ext cx="5752129" cy="36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42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5C3C9-16D0-492E-90AC-FCC2BCD6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Multilinear </a:t>
            </a:r>
            <a:r>
              <a:rPr lang="pt-BR" dirty="0" err="1"/>
              <a:t>regression</a:t>
            </a:r>
            <a:endParaRPr lang="pt-BR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56801E-56BF-4E23-AE21-BE12FF271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68717" y="1803840"/>
            <a:ext cx="5816056" cy="4575939"/>
          </a:xfrm>
        </p:spPr>
      </p:pic>
    </p:spTree>
    <p:extLst>
      <p:ext uri="{BB962C8B-B14F-4D97-AF65-F5344CB8AC3E}">
        <p14:creationId xmlns:p14="http://schemas.microsoft.com/office/powerpoint/2010/main" val="3542494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5C3C9-16D0-492E-90AC-FCC2BCD66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1117" y="2743200"/>
            <a:ext cx="5186855" cy="1371600"/>
          </a:xfrm>
        </p:spPr>
        <p:txBody>
          <a:bodyPr/>
          <a:lstStyle/>
          <a:p>
            <a:r>
              <a:rPr lang="pt-BR" dirty="0" err="1"/>
              <a:t>Jupyter</a:t>
            </a:r>
            <a:r>
              <a:rPr lang="pt-BR" dirty="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962843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5C3C9-16D0-492E-90AC-FCC2BCD66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1117" y="2743200"/>
            <a:ext cx="5186855" cy="1371600"/>
          </a:xfrm>
        </p:spPr>
        <p:txBody>
          <a:bodyPr/>
          <a:lstStyle/>
          <a:p>
            <a:pPr algn="ctr"/>
            <a:r>
              <a:rPr lang="pt-BR" dirty="0" err="1"/>
              <a:t>Questions</a:t>
            </a:r>
            <a:r>
              <a:rPr lang="pt-B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87959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0A3AA28-B4B5-4125-9DCF-C10DE2CF9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565" y="775282"/>
            <a:ext cx="10579915" cy="5289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941409-2772-4F27-A0BB-7ED480296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3"/>
            <a:ext cx="10058400" cy="5137421"/>
          </a:xfrm>
        </p:spPr>
        <p:txBody>
          <a:bodyPr>
            <a:norm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God we thrust, </a:t>
            </a:r>
            <a:b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all others must bring data.</a:t>
            </a:r>
            <a:br>
              <a:rPr lang="pt-BR" sz="5400" b="1" dirty="0">
                <a:solidFill>
                  <a:srgbClr val="2E37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pt-BR" sz="28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926AF0-D37F-4052-AA67-A0E57555812F}"/>
              </a:ext>
            </a:extLst>
          </p:cNvPr>
          <p:cNvSpPr txBox="1"/>
          <p:nvPr/>
        </p:nvSpPr>
        <p:spPr>
          <a:xfrm>
            <a:off x="7040461" y="3816882"/>
            <a:ext cx="3521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dirty="0">
                <a:solidFill>
                  <a:schemeClr val="bg1"/>
                </a:solidFill>
                <a:latin typeface="Arial" panose="020B0604020202020204" pitchFamily="34" charset="0"/>
              </a:rPr>
              <a:t>W. Edward Deming (statistician)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211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BD2CD-519B-46E1-A6D8-7F98E2864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82828"/>
                </a:solidFill>
                <a:effectLst/>
                <a:latin typeface="Lava Std"/>
              </a:rPr>
              <a:t>The Sexiest Job of the 21st Century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AC4A3-0B70-4F72-B905-BC0E848D1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238172"/>
            <a:ext cx="3337421" cy="1176975"/>
          </a:xfrm>
        </p:spPr>
        <p:txBody>
          <a:bodyPr>
            <a:normAutofit/>
          </a:bodyPr>
          <a:lstStyle/>
          <a:p>
            <a:r>
              <a:rPr lang="pt-BR" dirty="0"/>
              <a:t>High </a:t>
            </a:r>
            <a:r>
              <a:rPr lang="pt-BR" dirty="0" err="1"/>
              <a:t>job</a:t>
            </a:r>
            <a:r>
              <a:rPr lang="pt-BR" dirty="0"/>
              <a:t> </a:t>
            </a:r>
            <a:r>
              <a:rPr lang="pt-BR" dirty="0" err="1"/>
              <a:t>demand</a:t>
            </a:r>
            <a:endParaRPr lang="pt-BR" dirty="0"/>
          </a:p>
          <a:p>
            <a:r>
              <a:rPr lang="pt-BR" dirty="0" err="1"/>
              <a:t>Lack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professionals</a:t>
            </a:r>
            <a:endParaRPr lang="pt-BR" dirty="0"/>
          </a:p>
          <a:p>
            <a:r>
              <a:rPr lang="pt-BR" dirty="0"/>
              <a:t>High </a:t>
            </a:r>
            <a:r>
              <a:rPr lang="pt-BR" dirty="0" err="1"/>
              <a:t>salary</a:t>
            </a:r>
            <a:r>
              <a:rPr lang="pt-BR" dirty="0"/>
              <a:t> 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F1CEA-FA4A-4CE8-BB7C-815E1BCCFA38}"/>
              </a:ext>
            </a:extLst>
          </p:cNvPr>
          <p:cNvSpPr txBox="1"/>
          <p:nvPr/>
        </p:nvSpPr>
        <p:spPr>
          <a:xfrm>
            <a:off x="8226803" y="3919872"/>
            <a:ext cx="3456264" cy="14334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/>
              <a:t>Fundamentals </a:t>
            </a:r>
            <a:r>
              <a:rPr lang="pt-BR" sz="1500" dirty="0" err="1"/>
              <a:t>of</a:t>
            </a:r>
            <a:r>
              <a:rPr lang="pt-BR" sz="1500" dirty="0"/>
              <a:t> Data Science</a:t>
            </a:r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/>
              <a:t>Data </a:t>
            </a:r>
            <a:r>
              <a:rPr lang="pt-BR" sz="1500" dirty="0" err="1"/>
              <a:t>Visualization</a:t>
            </a:r>
            <a:endParaRPr lang="pt-BR" sz="1500" dirty="0"/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 err="1"/>
              <a:t>Machine</a:t>
            </a:r>
            <a:r>
              <a:rPr lang="pt-BR" sz="1500" dirty="0"/>
              <a:t> Learning</a:t>
            </a:r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 err="1"/>
              <a:t>Deep</a:t>
            </a:r>
            <a:r>
              <a:rPr lang="pt-BR" sz="1500" dirty="0"/>
              <a:t> Learning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946FFE-73FD-450F-9F31-AB108BD39302}"/>
              </a:ext>
            </a:extLst>
          </p:cNvPr>
          <p:cNvSpPr txBox="1"/>
          <p:nvPr/>
        </p:nvSpPr>
        <p:spPr>
          <a:xfrm>
            <a:off x="4587380" y="3939057"/>
            <a:ext cx="3456264" cy="2172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/>
              <a:t>Big Data</a:t>
            </a:r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/>
              <a:t>Software </a:t>
            </a:r>
            <a:r>
              <a:rPr lang="pt-BR" sz="1500" dirty="0" err="1"/>
              <a:t>Engineering</a:t>
            </a:r>
            <a:endParaRPr lang="pt-BR" sz="1500" dirty="0"/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/>
              <a:t>Model Deployment</a:t>
            </a:r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 err="1"/>
              <a:t>Programming</a:t>
            </a:r>
            <a:r>
              <a:rPr lang="pt-BR" sz="1500" dirty="0"/>
              <a:t> </a:t>
            </a:r>
            <a:r>
              <a:rPr lang="pt-BR" sz="1500" dirty="0" err="1"/>
              <a:t>knowledge</a:t>
            </a:r>
            <a:endParaRPr lang="pt-BR" sz="1500" dirty="0"/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/>
              <a:t>Data </a:t>
            </a:r>
            <a:r>
              <a:rPr lang="pt-BR" sz="1500" dirty="0" err="1"/>
              <a:t>Manipulation</a:t>
            </a:r>
            <a:r>
              <a:rPr lang="pt-BR" sz="1500" dirty="0"/>
              <a:t> </a:t>
            </a:r>
            <a:r>
              <a:rPr lang="pt-BR" sz="1500" dirty="0" err="1"/>
              <a:t>and</a:t>
            </a:r>
            <a:r>
              <a:rPr lang="pt-BR" sz="1500" dirty="0"/>
              <a:t> Analysis</a:t>
            </a:r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endParaRPr lang="pt-BR" sz="1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5D6DEA-8526-43D6-8A0F-E55405386039}"/>
              </a:ext>
            </a:extLst>
          </p:cNvPr>
          <p:cNvSpPr txBox="1"/>
          <p:nvPr/>
        </p:nvSpPr>
        <p:spPr>
          <a:xfrm>
            <a:off x="1066800" y="3939057"/>
            <a:ext cx="2716635" cy="18028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/>
              <a:t>High </a:t>
            </a:r>
            <a:r>
              <a:rPr lang="pt-BR" sz="1500" dirty="0" err="1"/>
              <a:t>level</a:t>
            </a:r>
            <a:r>
              <a:rPr lang="pt-BR" sz="1500" dirty="0"/>
              <a:t> </a:t>
            </a:r>
            <a:r>
              <a:rPr lang="pt-BR" sz="1500" dirty="0" err="1"/>
              <a:t>of</a:t>
            </a:r>
            <a:r>
              <a:rPr lang="pt-BR" sz="1500" dirty="0"/>
              <a:t> </a:t>
            </a:r>
            <a:r>
              <a:rPr lang="pt-BR" sz="1500" dirty="0" err="1"/>
              <a:t>curiosity</a:t>
            </a:r>
            <a:r>
              <a:rPr lang="pt-BR" sz="1500" dirty="0"/>
              <a:t> </a:t>
            </a:r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 err="1"/>
              <a:t>Good</a:t>
            </a:r>
            <a:r>
              <a:rPr lang="pt-BR" sz="1500" dirty="0"/>
              <a:t> communication</a:t>
            </a:r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 err="1"/>
              <a:t>Storytelling</a:t>
            </a:r>
            <a:endParaRPr lang="pt-BR" sz="1500" dirty="0"/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 err="1"/>
              <a:t>Structured</a:t>
            </a:r>
            <a:r>
              <a:rPr lang="pt-BR" sz="1500" dirty="0"/>
              <a:t> </a:t>
            </a:r>
            <a:r>
              <a:rPr lang="pt-BR" sz="1500" dirty="0" err="1"/>
              <a:t>Thinking</a:t>
            </a:r>
            <a:endParaRPr lang="pt-BR" sz="1500" dirty="0"/>
          </a:p>
          <a:p>
            <a:pPr marL="182880" indent="-182880">
              <a:lnSpc>
                <a:spcPct val="110000"/>
              </a:lnSpc>
              <a:spcBef>
                <a:spcPts val="9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pt-BR" sz="1500" dirty="0" err="1"/>
              <a:t>Statistics</a:t>
            </a:r>
            <a:endParaRPr lang="pt-BR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8E3EFF-8A4C-4036-B7A6-2276F3B02601}"/>
              </a:ext>
            </a:extLst>
          </p:cNvPr>
          <p:cNvSpPr txBox="1"/>
          <p:nvPr/>
        </p:nvSpPr>
        <p:spPr>
          <a:xfrm>
            <a:off x="5553512" y="3280095"/>
            <a:ext cx="8947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i="1" dirty="0">
                <a:solidFill>
                  <a:srgbClr val="282828"/>
                </a:solidFill>
                <a:latin typeface="GT America"/>
              </a:rPr>
              <a:t>S</a:t>
            </a:r>
            <a:r>
              <a:rPr lang="pt-BR" sz="2800" b="0" i="1" dirty="0">
                <a:solidFill>
                  <a:srgbClr val="282828"/>
                </a:solidFill>
                <a:effectLst/>
                <a:latin typeface="GT America"/>
              </a:rPr>
              <a:t>kills</a:t>
            </a:r>
            <a:endParaRPr lang="pt-BR" sz="28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6A91B3E-28E0-45EA-8AB1-2927E1B2AA15}"/>
              </a:ext>
            </a:extLst>
          </p:cNvPr>
          <p:cNvCxnSpPr/>
          <p:nvPr/>
        </p:nvCxnSpPr>
        <p:spPr>
          <a:xfrm>
            <a:off x="1066800" y="3691156"/>
            <a:ext cx="1031706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AD42546-456A-4C9D-AC5D-7FEFE84F2498}"/>
              </a:ext>
            </a:extLst>
          </p:cNvPr>
          <p:cNvSpPr txBox="1"/>
          <p:nvPr/>
        </p:nvSpPr>
        <p:spPr>
          <a:xfrm>
            <a:off x="1066800" y="780366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0" i="1" dirty="0" err="1">
                <a:solidFill>
                  <a:srgbClr val="282828"/>
                </a:solidFill>
                <a:effectLst/>
                <a:latin typeface="GT America"/>
              </a:rPr>
              <a:t>According</a:t>
            </a:r>
            <a:r>
              <a:rPr lang="pt-BR" b="0" i="1" dirty="0">
                <a:solidFill>
                  <a:srgbClr val="282828"/>
                </a:solidFill>
                <a:effectLst/>
                <a:latin typeface="GT America"/>
              </a:rPr>
              <a:t> </a:t>
            </a:r>
            <a:r>
              <a:rPr lang="pt-BR" b="0" i="1" dirty="0" err="1">
                <a:solidFill>
                  <a:srgbClr val="282828"/>
                </a:solidFill>
                <a:effectLst/>
                <a:latin typeface="GT America"/>
              </a:rPr>
              <a:t>to</a:t>
            </a:r>
            <a:r>
              <a:rPr lang="pt-BR" b="0" i="1" dirty="0">
                <a:solidFill>
                  <a:srgbClr val="282828"/>
                </a:solidFill>
                <a:effectLst/>
                <a:latin typeface="GT America"/>
              </a:rPr>
              <a:t> Harvard Business Review</a:t>
            </a:r>
            <a:r>
              <a:rPr lang="pt-BR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EFDCF2-51FD-4590-9006-1399B831E7E5}"/>
              </a:ext>
            </a:extLst>
          </p:cNvPr>
          <p:cNvSpPr txBox="1"/>
          <p:nvPr/>
        </p:nvSpPr>
        <p:spPr>
          <a:xfrm>
            <a:off x="5553512" y="1827111"/>
            <a:ext cx="804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i="1" dirty="0">
                <a:solidFill>
                  <a:srgbClr val="282828"/>
                </a:solidFill>
                <a:latin typeface="GT America"/>
              </a:rPr>
              <a:t>Jobs</a:t>
            </a:r>
            <a:endParaRPr lang="pt-BR" sz="28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A737EC-6274-4BB0-B813-B32FD6F5BF96}"/>
              </a:ext>
            </a:extLst>
          </p:cNvPr>
          <p:cNvCxnSpPr/>
          <p:nvPr/>
        </p:nvCxnSpPr>
        <p:spPr>
          <a:xfrm>
            <a:off x="1066800" y="2238172"/>
            <a:ext cx="1031706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86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3FCA057-9A39-407D-9CDF-75117833E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282828"/>
                </a:solidFill>
                <a:latin typeface="Lava Std"/>
              </a:rPr>
              <a:t>Case </a:t>
            </a:r>
            <a:r>
              <a:rPr lang="pt-BR" b="1" dirty="0" err="1">
                <a:solidFill>
                  <a:srgbClr val="282828"/>
                </a:solidFill>
                <a:latin typeface="Lava Std"/>
              </a:rPr>
              <a:t>studies</a:t>
            </a:r>
            <a:endParaRPr lang="pt-BR" b="1" dirty="0">
              <a:solidFill>
                <a:srgbClr val="282828"/>
              </a:solidFill>
              <a:latin typeface="Lava Std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474E31-3C37-4624-AE7C-3A7E1EE31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518" y="1685348"/>
            <a:ext cx="4018517" cy="22423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14675CD-D02D-476D-BE32-81A098E92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3240" y="1868229"/>
            <a:ext cx="4925113" cy="1730649"/>
          </a:xfrm>
        </p:spPr>
        <p:txBody>
          <a:bodyPr>
            <a:normAutofit/>
          </a:bodyPr>
          <a:lstStyle/>
          <a:p>
            <a:r>
              <a:rPr lang="en-US" sz="2000" dirty="0"/>
              <a:t>Women tend to be customers more loyal to establishments when they have good shopping experience during pregnancy (Target)</a:t>
            </a:r>
          </a:p>
          <a:p>
            <a:endParaRPr lang="pt-BR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9300367-04C2-4D46-96CB-C6CC6C5ED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790" y="4295486"/>
            <a:ext cx="3649987" cy="2062550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0506CBE-BA81-44C8-BC38-9298F3C1BE22}"/>
              </a:ext>
            </a:extLst>
          </p:cNvPr>
          <p:cNvSpPr txBox="1">
            <a:spLocks/>
          </p:cNvSpPr>
          <p:nvPr/>
        </p:nvSpPr>
        <p:spPr>
          <a:xfrm>
            <a:off x="1033240" y="3899763"/>
            <a:ext cx="4925113" cy="1730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Other Big Players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328922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3FCA057-9A39-407D-9CDF-75117833E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282828"/>
                </a:solidFill>
                <a:latin typeface="Lava Std"/>
              </a:rPr>
              <a:t>Data </a:t>
            </a:r>
            <a:r>
              <a:rPr lang="pt-BR" b="1" dirty="0" err="1">
                <a:solidFill>
                  <a:srgbClr val="282828"/>
                </a:solidFill>
                <a:latin typeface="Lava Std"/>
              </a:rPr>
              <a:t>growth</a:t>
            </a:r>
            <a:endParaRPr lang="pt-BR" b="1" dirty="0">
              <a:solidFill>
                <a:srgbClr val="282828"/>
              </a:solidFill>
              <a:latin typeface="Lava Std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14675CD-D02D-476D-BE32-81A098E92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017" y="1868229"/>
            <a:ext cx="4925113" cy="1730649"/>
          </a:xfrm>
        </p:spPr>
        <p:txBody>
          <a:bodyPr>
            <a:normAutofit/>
          </a:bodyPr>
          <a:lstStyle/>
          <a:p>
            <a:r>
              <a:rPr lang="en-US" sz="2000" dirty="0"/>
              <a:t>World data from 2010 to 2020</a:t>
            </a:r>
          </a:p>
          <a:p>
            <a:pPr marL="274320" lvl="1" indent="0">
              <a:buNone/>
            </a:pPr>
            <a:r>
              <a:rPr lang="en-US" sz="1600" dirty="0"/>
              <a:t>Increase from 1.2 trillion gigabytes to 59 trillion gigabytes or 5000% growth (Forbes)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A91C8B-E386-4B49-AA9A-A1B95C2A0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288" y="1543575"/>
            <a:ext cx="6134853" cy="46718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8E05131-DB03-4EFB-99C9-FC405B0EE2CC}"/>
              </a:ext>
            </a:extLst>
          </p:cNvPr>
          <p:cNvSpPr txBox="1">
            <a:spLocks/>
          </p:cNvSpPr>
          <p:nvPr/>
        </p:nvSpPr>
        <p:spPr>
          <a:xfrm>
            <a:off x="748018" y="3249475"/>
            <a:ext cx="4822272" cy="1730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Data in the market</a:t>
            </a:r>
          </a:p>
          <a:p>
            <a:pPr lvl="1"/>
            <a:r>
              <a:rPr lang="en-US" sz="1800" dirty="0"/>
              <a:t>AWS represents the higher profitability of Amazon</a:t>
            </a:r>
          </a:p>
          <a:p>
            <a:pPr lvl="1"/>
            <a:r>
              <a:rPr lang="en-US" sz="1800" dirty="0"/>
              <a:t>Microsoft Azure generate more income than Windows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49181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7E713C37-8FE0-448D-8C93-0EE5C53A13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2344646"/>
              </p:ext>
            </p:extLst>
          </p:nvPr>
        </p:nvGraphicFramePr>
        <p:xfrm>
          <a:off x="1073791" y="514350"/>
          <a:ext cx="10058400" cy="582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7543542" imgH="5829185" progId="AcroExch.Document.DC">
                  <p:embed/>
                </p:oleObj>
              </mc:Choice>
              <mc:Fallback>
                <p:oleObj name="Acrobat Document" r:id="rId2" imgW="7543542" imgH="582918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73791" y="514350"/>
                        <a:ext cx="10058400" cy="582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1526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B02C16E-8A8A-429D-BC30-16070FF06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306" y="1711409"/>
            <a:ext cx="6446280" cy="450399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28F369B-1D33-4550-B9CF-08F31B477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4829" y="1711409"/>
            <a:ext cx="3597480" cy="4193551"/>
          </a:xfrm>
        </p:spPr>
        <p:txBody>
          <a:bodyPr>
            <a:normAutofit/>
          </a:bodyPr>
          <a:lstStyle/>
          <a:p>
            <a:r>
              <a:rPr lang="en-US" sz="2000" dirty="0"/>
              <a:t>Top 10 programming languages in 2021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400" dirty="0" err="1"/>
              <a:t>Javascript</a:t>
            </a:r>
            <a:endParaRPr lang="en-US" sz="1400" dirty="0"/>
          </a:p>
          <a:p>
            <a:pPr marL="617220" lvl="1" indent="-342900">
              <a:buFont typeface="+mj-lt"/>
              <a:buAutoNum type="arabicPeriod"/>
            </a:pPr>
            <a:r>
              <a:rPr lang="en-US" sz="1400" b="1" dirty="0"/>
              <a:t>Python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400" dirty="0"/>
              <a:t>C / C++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400" dirty="0"/>
              <a:t>Java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400" dirty="0"/>
              <a:t>R Language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400" dirty="0" err="1"/>
              <a:t>Kottlin</a:t>
            </a:r>
            <a:endParaRPr lang="en-US" sz="1400" dirty="0"/>
          </a:p>
          <a:p>
            <a:pPr marL="617220" lvl="1" indent="-342900">
              <a:buFont typeface="+mj-lt"/>
              <a:buAutoNum type="arabicPeriod"/>
            </a:pPr>
            <a:r>
              <a:rPr lang="en-US" sz="1400" dirty="0"/>
              <a:t>C#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400" dirty="0"/>
              <a:t>PHP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400" dirty="0"/>
              <a:t>Go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400" dirty="0"/>
              <a:t>Scala</a:t>
            </a:r>
          </a:p>
          <a:p>
            <a:pPr marL="617220" lvl="1" indent="-342900">
              <a:buFont typeface="+mj-lt"/>
              <a:buAutoNum type="arabicPeriod"/>
            </a:pPr>
            <a:endParaRPr lang="en-US" sz="1400" dirty="0"/>
          </a:p>
          <a:p>
            <a:pPr lvl="1"/>
            <a:endParaRPr lang="en-US" sz="1400" dirty="0"/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3DEECA52-D8B3-44E4-BC37-D4413384D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lang="pt-BR" b="1" dirty="0">
                <a:solidFill>
                  <a:srgbClr val="282828"/>
                </a:solidFill>
                <a:latin typeface="Lava Std"/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1878453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A2755-4362-43B9-9E63-802B02063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2078" y="2870889"/>
            <a:ext cx="6800295" cy="1371600"/>
          </a:xfrm>
        </p:spPr>
        <p:txBody>
          <a:bodyPr/>
          <a:lstStyle/>
          <a:p>
            <a:r>
              <a:rPr lang="pt-BR" b="1" dirty="0">
                <a:solidFill>
                  <a:srgbClr val="282828"/>
                </a:solidFill>
                <a:latin typeface="Lava Std"/>
              </a:rPr>
              <a:t>DS </a:t>
            </a:r>
            <a:r>
              <a:rPr lang="pt-BR" b="1" dirty="0" err="1">
                <a:solidFill>
                  <a:srgbClr val="282828"/>
                </a:solidFill>
                <a:latin typeface="Lava Std"/>
              </a:rPr>
              <a:t>methodology</a:t>
            </a:r>
            <a:r>
              <a:rPr lang="pt-BR" b="1" dirty="0">
                <a:solidFill>
                  <a:srgbClr val="282828"/>
                </a:solidFill>
                <a:latin typeface="Lava Std"/>
              </a:rPr>
              <a:t> in a </a:t>
            </a:r>
            <a:r>
              <a:rPr lang="pt-BR" b="1" dirty="0" err="1">
                <a:solidFill>
                  <a:srgbClr val="282828"/>
                </a:solidFill>
                <a:latin typeface="Lava Std"/>
              </a:rPr>
              <a:t>nutshell</a:t>
            </a:r>
            <a:endParaRPr lang="pt-BR" b="1" dirty="0">
              <a:solidFill>
                <a:srgbClr val="282828"/>
              </a:solidFill>
              <a:latin typeface="Lava Std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8E79C3-4BB9-44CF-9E50-8F58E8132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441"/>
            <a:ext cx="12192000" cy="655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559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9C8FF2-D45D-47F2-86EB-3065D96B1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518" y="1511411"/>
            <a:ext cx="5581465" cy="32323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63066B-0CB3-411F-ACBA-66EBD1DA8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352" y="1835746"/>
            <a:ext cx="2509678" cy="49962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BC0DC23-613C-4762-8E8B-18C5F70E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52" y="3002530"/>
            <a:ext cx="2554134" cy="85294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8B445E3-81D0-4570-9212-B403692933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8625" y="5100152"/>
            <a:ext cx="4161315" cy="86207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F564D18-D85F-45D0-AE6A-C504517AF6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0831" y="1511411"/>
            <a:ext cx="2201384" cy="156983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742A7D-A1AC-4311-B6C1-A1B89C82F6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39015" y="3422173"/>
            <a:ext cx="2899611" cy="105484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45FE972-70E8-4F82-9A5D-81D63A6A4AA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9540" y="4911215"/>
            <a:ext cx="4511891" cy="1293217"/>
          </a:xfrm>
          <a:prstGeom prst="rect">
            <a:avLst/>
          </a:prstGeom>
        </p:spPr>
      </p:pic>
      <p:sp>
        <p:nvSpPr>
          <p:cNvPr id="29" name="Title 7">
            <a:extLst>
              <a:ext uri="{FF2B5EF4-FFF2-40B4-BE49-F238E27FC236}">
                <a16:creationId xmlns:a16="http://schemas.microsoft.com/office/drawing/2014/main" id="{BDE15EB7-BB83-4D19-A641-DE38CD135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551" y="320989"/>
            <a:ext cx="10058400" cy="1371600"/>
          </a:xfrm>
        </p:spPr>
        <p:txBody>
          <a:bodyPr/>
          <a:lstStyle/>
          <a:p>
            <a:r>
              <a:rPr lang="pt-BR" b="1" dirty="0">
                <a:solidFill>
                  <a:srgbClr val="282828"/>
                </a:solidFill>
                <a:latin typeface="Lava Std"/>
              </a:rPr>
              <a:t>Tools for Data Science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F4AEFE30-E6AC-4C23-A449-C9EC0E120F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31844" y="5053263"/>
            <a:ext cx="566368" cy="48037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F9A1AD23-6205-4955-B9F6-698733F213F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31845" y="5586636"/>
            <a:ext cx="566368" cy="51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56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{14BADDAE-F5D5-493F-A95C-8A72506419EF}tf78438558_win32</Template>
  <TotalTime>720</TotalTime>
  <Words>737</Words>
  <Application>Microsoft Office PowerPoint</Application>
  <PresentationFormat>Widescreen</PresentationFormat>
  <Paragraphs>121</Paragraphs>
  <Slides>14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Century Gothic</vt:lpstr>
      <vt:lpstr>Garamond</vt:lpstr>
      <vt:lpstr>GT America</vt:lpstr>
      <vt:lpstr>Lava Std</vt:lpstr>
      <vt:lpstr>SavonVTI</vt:lpstr>
      <vt:lpstr>Acrobat Document</vt:lpstr>
      <vt:lpstr>Data Science python</vt:lpstr>
      <vt:lpstr>In God we thrust,  all others must bring data. </vt:lpstr>
      <vt:lpstr>The Sexiest Job of the 21st Century</vt:lpstr>
      <vt:lpstr>Case studies</vt:lpstr>
      <vt:lpstr>Data growth</vt:lpstr>
      <vt:lpstr>PowerPoint Presentation</vt:lpstr>
      <vt:lpstr>Python</vt:lpstr>
      <vt:lpstr>DS methodology in a nutshell</vt:lpstr>
      <vt:lpstr>Tools for Data Science</vt:lpstr>
      <vt:lpstr>Machine Learning</vt:lpstr>
      <vt:lpstr>Simple linear regression</vt:lpstr>
      <vt:lpstr>Multilinear regression</vt:lpstr>
      <vt:lpstr>Jupyter notebook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python</dc:title>
  <dc:creator>Fabio Nozoy</dc:creator>
  <cp:lastModifiedBy>Fabio Nozoy</cp:lastModifiedBy>
  <cp:revision>33</cp:revision>
  <dcterms:created xsi:type="dcterms:W3CDTF">2021-05-16T08:58:51Z</dcterms:created>
  <dcterms:modified xsi:type="dcterms:W3CDTF">2021-05-27T11:02:32Z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